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7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1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6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0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8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7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6E32-B836-449C-AFB6-7844C55564E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2376-598F-484F-A1B2-440396C5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image" Target="../media/image30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12.png"/><Relationship Id="rId5" Type="http://schemas.openxmlformats.org/officeDocument/2006/relationships/image" Target="../media/image33.jpeg"/><Relationship Id="rId15" Type="http://schemas.openxmlformats.org/officeDocument/2006/relationships/image" Target="../media/image42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1231" r="11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8244408" cy="764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Государственное бюджетное учреждение Новосибирской области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«Центр помощи детям, оставшимся без попечения родителей «Рассвет»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158372"/>
            <a:ext cx="7484368" cy="25202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СЛУЖБА РАННЕЙ ПОМОЩИ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" y="0"/>
            <a:ext cx="994053" cy="9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3407" r="2240" b="3836"/>
          <a:stretch/>
        </p:blipFill>
        <p:spPr>
          <a:xfrm>
            <a:off x="3326076" y="727303"/>
            <a:ext cx="2972896" cy="196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МЕДИА ФАЙЛЫ\2017 год\занятия в сенсорной комнате 2017\DSC_0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63" y="686604"/>
            <a:ext cx="2899159" cy="19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2"/>
          <a:stretch/>
        </p:blipFill>
        <p:spPr>
          <a:xfrm>
            <a:off x="6207979" y="2653275"/>
            <a:ext cx="2996444" cy="2103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134" y="-234280"/>
            <a:ext cx="613077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Организация пространства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42532"/>
            <a:ext cx="3271948" cy="210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79" y="4653136"/>
            <a:ext cx="2952623" cy="2214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2251" cy="908720"/>
          </a:xfrm>
          <a:prstGeom prst="rect">
            <a:avLst/>
          </a:prstGeom>
        </p:spPr>
      </p:pic>
      <p:pic>
        <p:nvPicPr>
          <p:cNvPr id="2051" name="Picture 3" descr="D:\МЕДИА ФАЙЛЫ\новая мебель и кабинеты\DSC_063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/>
          <a:stretch/>
        </p:blipFill>
        <p:spPr bwMode="auto">
          <a:xfrm>
            <a:off x="3305907" y="4653136"/>
            <a:ext cx="290207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ЕДИА ФАЙЛЫ\2017 год\занятия в сенсорной комнате 2017\DSC_02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7" y="2693846"/>
            <a:ext cx="2938934" cy="195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/>
          <a:stretch/>
        </p:blipFill>
        <p:spPr>
          <a:xfrm>
            <a:off x="-2" y="2693846"/>
            <a:ext cx="3336108" cy="2006682"/>
          </a:xfrm>
          <a:prstGeom prst="rect">
            <a:avLst/>
          </a:prstGeom>
        </p:spPr>
      </p:pic>
      <p:pic>
        <p:nvPicPr>
          <p:cNvPr id="2050" name="Picture 2" descr="D:\МЕДИА ФАЙЛЫ\новая мебель и кабинеты\DSC_066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653136"/>
            <a:ext cx="3336108" cy="22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4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3112" y="5037760"/>
            <a:ext cx="1924866" cy="144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82" y="5386430"/>
            <a:ext cx="2126118" cy="1417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05" y="4098086"/>
            <a:ext cx="1932515" cy="1288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40" y="1207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Оборудование и развивающие материалы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"/>
          <a:stretch/>
        </p:blipFill>
        <p:spPr>
          <a:xfrm rot="5400000">
            <a:off x="-269475" y="2303388"/>
            <a:ext cx="2244742" cy="1705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621" y="5175157"/>
            <a:ext cx="1936190" cy="145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262776"/>
            <a:ext cx="1944215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394890"/>
            <a:ext cx="2061965" cy="137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88" y="4098085"/>
            <a:ext cx="1995458" cy="133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2251" cy="908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8535" y="3017143"/>
            <a:ext cx="2465784" cy="1849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8821" y="2253813"/>
            <a:ext cx="2124056" cy="159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75" y="1262776"/>
            <a:ext cx="1797914" cy="119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41" y="1249792"/>
            <a:ext cx="1962577" cy="1308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/>
          <a:stretch/>
        </p:blipFill>
        <p:spPr>
          <a:xfrm>
            <a:off x="5436096" y="2444555"/>
            <a:ext cx="2088232" cy="1677603"/>
          </a:xfrm>
          <a:prstGeom prst="ellipse">
            <a:avLst/>
          </a:prstGeom>
          <a:ln w="285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2"/>
          <a:stretch/>
        </p:blipFill>
        <p:spPr>
          <a:xfrm>
            <a:off x="1632378" y="2558176"/>
            <a:ext cx="2121811" cy="1720479"/>
          </a:xfrm>
          <a:prstGeom prst="ellipse">
            <a:avLst/>
          </a:prstGeom>
          <a:ln w="285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836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916832"/>
            <a:ext cx="46118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График работы: </a:t>
            </a:r>
            <a:endParaRPr lang="ru-RU" sz="2000" b="1" dirty="0"/>
          </a:p>
          <a:p>
            <a:pPr algn="ctr"/>
            <a:r>
              <a:rPr lang="ru-RU" sz="2000" b="1" dirty="0"/>
              <a:t>понедельник - пятница с 9.00 до 17.30 ч. </a:t>
            </a:r>
          </a:p>
          <a:p>
            <a:pPr algn="ctr"/>
            <a:r>
              <a:rPr lang="ru-RU" sz="2000" b="1" dirty="0"/>
              <a:t>Обед: с 13.00 до 13.30 ч.</a:t>
            </a:r>
          </a:p>
          <a:p>
            <a:pPr algn="ctr"/>
            <a:r>
              <a:rPr lang="ru-RU" sz="2000" b="1" dirty="0" smtClean="0"/>
              <a:t>Адрес:</a:t>
            </a:r>
            <a:endParaRPr lang="ru-RU" sz="2000" b="1" dirty="0"/>
          </a:p>
          <a:p>
            <a:pPr algn="ctr"/>
            <a:r>
              <a:rPr lang="ru-RU" sz="2000" b="1" dirty="0"/>
              <a:t> Адрес: 630129, г. Новосибирск, ул. Рассветная, </a:t>
            </a:r>
            <a:r>
              <a:rPr lang="ru-RU" sz="2000" b="1" dirty="0" smtClean="0"/>
              <a:t>10/2.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/>
              <a:t>Телефон: 8 (383) </a:t>
            </a:r>
            <a:r>
              <a:rPr lang="ru-RU" sz="2000" b="1" dirty="0" smtClean="0"/>
              <a:t>270-68-78.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Проезд: автобус №13,28,34,39,64 до остановки </a:t>
            </a:r>
            <a:r>
              <a:rPr lang="ru-RU" sz="2000" b="1" dirty="0" smtClean="0"/>
              <a:t>«Рассветная» </a:t>
            </a:r>
            <a:r>
              <a:rPr lang="ru-RU" sz="2000" b="1" dirty="0"/>
              <a:t>или ж/м </a:t>
            </a:r>
            <a:r>
              <a:rPr lang="ru-RU" sz="2000" b="1" dirty="0" smtClean="0"/>
              <a:t>«Снегири»</a:t>
            </a:r>
            <a:endParaRPr lang="ru-RU" sz="2000" b="1" dirty="0"/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9600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19"/>
            <a:ext cx="4572000" cy="5949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884"/>
            <a:ext cx="6576912" cy="57178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Bookman Old Style" pitchFamily="18" charset="0"/>
              </a:rPr>
              <a:t>Служба открыта в 2018 году и  функционирует в рамках реализации комплекса мер по формированию современной инфраструктуры служб ранней помощи на территории Новосибирской области.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Bookman Old Style" pitchFamily="18" charset="0"/>
              </a:rPr>
              <a:t> Оборудование для организации деятельности Службы ранней помощи приобретено за счет средств Фонда поддержки детей, находящихся в трудной жизненной ситуации.</a:t>
            </a:r>
            <a:endParaRPr lang="ru-RU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0998"/>
            <a:ext cx="994053" cy="9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3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6" y="8303"/>
            <a:ext cx="1577752" cy="122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14" y="991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ЦЕЛЬ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81" y="120823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FF"/>
                </a:solidFill>
              </a:rPr>
              <a:t>медико-психолого-педагогическая </a:t>
            </a:r>
            <a:r>
              <a:rPr lang="ru-RU" dirty="0">
                <a:solidFill>
                  <a:srgbClr val="0000FF"/>
                </a:solidFill>
              </a:rPr>
              <a:t>и социальная поддержка </a:t>
            </a:r>
            <a:r>
              <a:rPr lang="ru-RU" dirty="0" smtClean="0">
                <a:solidFill>
                  <a:srgbClr val="0000FF"/>
                </a:solidFill>
              </a:rPr>
              <a:t>семей</a:t>
            </a:r>
            <a:r>
              <a:rPr lang="ru-RU" smtClean="0">
                <a:solidFill>
                  <a:srgbClr val="0000FF"/>
                </a:solidFill>
              </a:rPr>
              <a:t>, имеющих </a:t>
            </a:r>
            <a:r>
              <a:rPr lang="ru-RU" dirty="0">
                <a:solidFill>
                  <a:srgbClr val="0000FF"/>
                </a:solidFill>
              </a:rPr>
              <a:t>ребенка с выявленными нарушениями развития (риском нарушения), подбор адекватных способов взаимодействия с ребенком, его воспитания и обучения, коррекция отклонений в </a:t>
            </a:r>
            <a:r>
              <a:rPr lang="ru-RU" dirty="0" smtClean="0">
                <a:solidFill>
                  <a:srgbClr val="0000FF"/>
                </a:solidFill>
              </a:rPr>
              <a:t>развитии</a:t>
            </a:r>
            <a:endParaRPr lang="ru-RU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1" y="5013176"/>
            <a:ext cx="1961583" cy="1460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69" y="5085184"/>
            <a:ext cx="2202840" cy="1468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5029388"/>
            <a:ext cx="2016224" cy="1538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05796"/>
            <a:ext cx="2060966" cy="1475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44" y="26075"/>
            <a:ext cx="1915156" cy="145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" y="516771"/>
            <a:ext cx="994053" cy="990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48" y="26075"/>
            <a:ext cx="1445364" cy="136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r="6784"/>
          <a:stretch/>
        </p:blipFill>
        <p:spPr>
          <a:xfrm>
            <a:off x="2038529" y="29418"/>
            <a:ext cx="1504060" cy="121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26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6633"/>
            <a:ext cx="5580112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8" y="-234279"/>
            <a:ext cx="541094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Целевая группа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16" y="908720"/>
            <a:ext cx="5724720" cy="594928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Дети от 0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до 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3 лет: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 дети с выявленными отклонениями в развитии – с нарушениями слуха и зрения, нарушениями опорно-двигательного аппарата (ходячие), наследственно-дегенеративными и генетическими заболеваниями, врожденными аномалиями развития, органическим поражением ЦНС, подозрением на ранний детский аутизм и другими нервно-психическими нарушениями;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 дети биологической группы риска – недоношенные, переношенные, дети, чьи матери переболели инфекционными и вирусными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заболеваниями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во время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беременности;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малыши, у которых мамы страдали токсикозом беременности; дети, рожденные в асфиксии и перенесшие родовую травму; младенцы с гемолитической болезнью новорожденного; малыши, перенесшие детские инфекции (грипп, скарлатина, корь и др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.); дети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, которым во время родов или в период пребывания в детской больнице делали искусственное дыхание или проводили приемы реанимации; младенцы, получившие при рождении низкие баллы по шкале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Апгар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; дети семей, имеющих высокий риск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нарушения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зрения, нарушения речи и интеллекта;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дети социальной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группы риска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преимущественно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дети из семей, где родители страдают алкогольной зависимостью, имеют психические заболевания (могут быть направлены организациями социального обслуживания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).</a:t>
            </a:r>
          </a:p>
          <a:p>
            <a:pPr marL="0" indent="0" algn="just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Родители (законные представители), воспитывающие детей раннего возраста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2251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38031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Форма обслуживания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647"/>
            <a:ext cx="7308304" cy="5293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251" cy="908720"/>
          </a:xfrm>
          <a:prstGeom prst="rect">
            <a:avLst/>
          </a:prstGeom>
        </p:spPr>
      </p:pic>
      <p:sp>
        <p:nvSpPr>
          <p:cNvPr id="6" name="Капля 5"/>
          <p:cNvSpPr/>
          <p:nvPr/>
        </p:nvSpPr>
        <p:spPr>
          <a:xfrm>
            <a:off x="4644008" y="948061"/>
            <a:ext cx="3816424" cy="345638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4048" y="1564647"/>
            <a:ext cx="3395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Услуги предоставляются детям и их родителям в полустационарной форме в условиях кратковременного пребывания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(до 3-х часов в день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5790861" y="4157496"/>
            <a:ext cx="2702879" cy="234665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32333" y="4725144"/>
            <a:ext cx="2561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СРОК РЕАБИЛИТАЦИИ  </a:t>
            </a:r>
            <a:r>
              <a:rPr lang="ru-RU" b="1" u="sng" dirty="0">
                <a:solidFill>
                  <a:schemeClr val="bg1"/>
                </a:solidFill>
              </a:rPr>
              <a:t>21 РАБОЧИЙ ДЕНЬ</a:t>
            </a:r>
          </a:p>
        </p:txBody>
      </p:sp>
    </p:spTree>
    <p:extLst>
      <p:ext uri="{BB962C8B-B14F-4D97-AF65-F5344CB8AC3E}">
        <p14:creationId xmlns:p14="http://schemas.microsoft.com/office/powerpoint/2010/main" val="230929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" y="933293"/>
            <a:ext cx="9144000" cy="6021288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179512" y="1305244"/>
            <a:ext cx="3273718" cy="20882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 Позвонить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телефону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 (383) 270 68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78.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(записаться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посетить первичную консультацию с целью определения потребности ребенка (семьи) в услугах ранней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помощи).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3453230" y="1340768"/>
            <a:ext cx="3062986" cy="20887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/>
              <a:t>Предоставить </a:t>
            </a:r>
            <a:r>
              <a:rPr lang="ru-RU" sz="1400" dirty="0" smtClean="0">
                <a:hlinkClick r:id="rId3" action="ppaction://hlinksldjump"/>
              </a:rPr>
              <a:t>документы</a:t>
            </a:r>
            <a:r>
              <a:rPr lang="ru-RU" sz="1400" dirty="0" smtClean="0"/>
              <a:t> для зачисления в Службу ранней помощи, в т. ч. документы из детской поликлиники.</a:t>
            </a:r>
            <a:r>
              <a:rPr lang="ru-RU" sz="1400" dirty="0"/>
              <a:t> Согласовать график посещения </a:t>
            </a:r>
            <a:r>
              <a:rPr lang="ru-RU" sz="1400" dirty="0" smtClean="0"/>
              <a:t>занятий и консультаций.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69923" y="5217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Алгоритм оказания услуг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516216" y="1557753"/>
            <a:ext cx="2520280" cy="15832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/>
              <a:t>Пройти курс реабилитации в ГБУ НСО «Центр «Рассвет».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251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4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53" y="4903703"/>
            <a:ext cx="2633156" cy="19168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595" cy="685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1159">
            <a:off x="2223007" y="2827178"/>
            <a:ext cx="1751856" cy="17463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8840">
            <a:off x="3443266" y="3043406"/>
            <a:ext cx="1751856" cy="17463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4311">
            <a:off x="4819785" y="3087301"/>
            <a:ext cx="1751856" cy="17463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2930">
            <a:off x="4961927" y="2201688"/>
            <a:ext cx="1751856" cy="17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9574">
            <a:off x="4978956" y="1324950"/>
            <a:ext cx="1514677" cy="16535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9852">
            <a:off x="3846838" y="832885"/>
            <a:ext cx="1514677" cy="1653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174">
            <a:off x="2783100" y="1004120"/>
            <a:ext cx="1514677" cy="1653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4174">
            <a:off x="2039974" y="1278511"/>
            <a:ext cx="1751856" cy="17463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916832"/>
            <a:ext cx="3312368" cy="20882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ДОКУМЕНТЫ ДЛЯ ЗАЧИСЛЕНИЯ В СЛУЖБУ РАННЕЙ ПОМОЩИ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3160"/>
            <a:ext cx="923431" cy="919856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251520" y="1322938"/>
            <a:ext cx="1624015" cy="11257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заявление для приема в </a:t>
            </a:r>
            <a:r>
              <a:rPr lang="ru-RU" sz="1600" dirty="0" smtClean="0">
                <a:solidFill>
                  <a:schemeClr val="bg1"/>
                </a:solidFill>
              </a:rPr>
              <a:t>Службу ранней помощи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421609" y="113925"/>
            <a:ext cx="2582439" cy="7284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копия свидетельства о рождении ребенка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293562" y="412903"/>
            <a:ext cx="3054013" cy="859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копия паспорта одного из родителей (законного </a:t>
            </a:r>
            <a:r>
              <a:rPr lang="ru-RU" sz="1600" dirty="0" smtClean="0">
                <a:solidFill>
                  <a:schemeClr val="bg1"/>
                </a:solidFill>
              </a:rPr>
              <a:t>представителя)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768375" y="1474262"/>
            <a:ext cx="1836073" cy="124783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копия справки МСЭК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при наличии инвалидности)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855138" y="3078741"/>
            <a:ext cx="2037342" cy="19344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справка </a:t>
            </a:r>
            <a:r>
              <a:rPr lang="ru-RU" sz="1600" dirty="0">
                <a:solidFill>
                  <a:schemeClr val="bg1"/>
                </a:solidFill>
              </a:rPr>
              <a:t>от педиатра об отсутствии контакта ребенка с инфекционными больными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052301" y="4993996"/>
            <a:ext cx="1786565" cy="1365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выписка из амбулаторной карты или копия выписного эпикриза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79512" y="2870323"/>
            <a:ext cx="2000662" cy="17108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справка для посещения бассейна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только законным представителям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410915" y="4984362"/>
            <a:ext cx="3174680" cy="15736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копии результатов лабораторных исследований (общий анализ крови, общий анализ мочи, кал на я/г, соскоб на энтеробиоз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9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54" y="1772816"/>
            <a:ext cx="6780245" cy="5085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5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Междисциплинарная команда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5112568" cy="4525963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руководитель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Службы;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педагог-психолог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логопед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инструктор по физической культуре; 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методист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педагог;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музыкальный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руководитель;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врач-педиатр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врач-невролог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медицинская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сестра по массажу;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инструктор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ЛФК;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юрисконсульт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2251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60" y="1201464"/>
            <a:ext cx="4859240" cy="5656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Маршрут семьи в Службе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4116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ookman Old Style" pitchFamily="18" charset="0"/>
              </a:rPr>
              <a:t>массаж;</a:t>
            </a:r>
          </a:p>
          <a:p>
            <a:r>
              <a:rPr lang="ru-RU" sz="1600" dirty="0" err="1" smtClean="0">
                <a:latin typeface="Bookman Old Style" pitchFamily="18" charset="0"/>
              </a:rPr>
              <a:t>спелеотерапия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(соляная пещера);</a:t>
            </a:r>
          </a:p>
          <a:p>
            <a:r>
              <a:rPr lang="ru-RU" sz="1600" dirty="0" smtClean="0">
                <a:latin typeface="Bookman Old Style" pitchFamily="18" charset="0"/>
              </a:rPr>
              <a:t>лечебная </a:t>
            </a:r>
            <a:r>
              <a:rPr lang="ru-RU" sz="1600" dirty="0">
                <a:latin typeface="Bookman Old Style" pitchFamily="18" charset="0"/>
              </a:rPr>
              <a:t>физкультура; </a:t>
            </a:r>
          </a:p>
          <a:p>
            <a:r>
              <a:rPr lang="ru-RU" sz="1600" dirty="0" smtClean="0">
                <a:latin typeface="Bookman Old Style" pitchFamily="18" charset="0"/>
              </a:rPr>
              <a:t>занятие </a:t>
            </a:r>
            <a:r>
              <a:rPr lang="ru-RU" sz="1600" dirty="0">
                <a:latin typeface="Bookman Old Style" pitchFamily="18" charset="0"/>
              </a:rPr>
              <a:t>в бассейне;</a:t>
            </a:r>
          </a:p>
          <a:p>
            <a:r>
              <a:rPr lang="ru-RU" sz="1600" dirty="0" smtClean="0">
                <a:latin typeface="Bookman Old Style" pitchFamily="18" charset="0"/>
              </a:rPr>
              <a:t>логопедические </a:t>
            </a:r>
            <a:r>
              <a:rPr lang="ru-RU" sz="1600" dirty="0">
                <a:latin typeface="Bookman Old Style" pitchFamily="18" charset="0"/>
              </a:rPr>
              <a:t>занятия;</a:t>
            </a:r>
          </a:p>
          <a:p>
            <a:r>
              <a:rPr lang="ru-RU" sz="1600" dirty="0" smtClean="0">
                <a:latin typeface="Bookman Old Style" pitchFamily="18" charset="0"/>
              </a:rPr>
              <a:t>музыкальные </a:t>
            </a:r>
            <a:r>
              <a:rPr lang="ru-RU" sz="1600" dirty="0">
                <a:latin typeface="Bookman Old Style" pitchFamily="18" charset="0"/>
              </a:rPr>
              <a:t>занятия;</a:t>
            </a:r>
          </a:p>
          <a:p>
            <a:r>
              <a:rPr lang="ru-RU" sz="1600" dirty="0" smtClean="0">
                <a:latin typeface="Bookman Old Style" pitchFamily="18" charset="0"/>
              </a:rPr>
              <a:t>развивающие </a:t>
            </a:r>
            <a:r>
              <a:rPr lang="ru-RU" sz="1600" dirty="0">
                <a:latin typeface="Bookman Old Style" pitchFamily="18" charset="0"/>
              </a:rPr>
              <a:t>занятия </a:t>
            </a:r>
            <a:r>
              <a:rPr lang="ru-RU" sz="1600" dirty="0" smtClean="0">
                <a:latin typeface="Bookman Old Style" pitchFamily="18" charset="0"/>
              </a:rPr>
              <a:t>(</a:t>
            </a:r>
            <a:r>
              <a:rPr lang="ru-RU" sz="1600" dirty="0" err="1">
                <a:latin typeface="Bookman Old Style" pitchFamily="18" charset="0"/>
              </a:rPr>
              <a:t>игро</a:t>
            </a:r>
            <a:r>
              <a:rPr lang="ru-RU" sz="1600" dirty="0">
                <a:latin typeface="Bookman Old Style" pitchFamily="18" charset="0"/>
              </a:rPr>
              <a:t>-терапия, </a:t>
            </a:r>
            <a:endParaRPr lang="ru-RU" sz="1600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Bookman Old Style" pitchFamily="18" charset="0"/>
              </a:rPr>
              <a:t>песочная </a:t>
            </a:r>
            <a:r>
              <a:rPr lang="ru-RU" sz="1600" dirty="0">
                <a:latin typeface="Bookman Old Style" pitchFamily="18" charset="0"/>
              </a:rPr>
              <a:t>терапия, арт-терапия, </a:t>
            </a:r>
            <a:r>
              <a:rPr lang="ru-RU" sz="1600" dirty="0" err="1">
                <a:latin typeface="Bookman Old Style" pitchFamily="18" charset="0"/>
              </a:rPr>
              <a:t>сказкотерапия</a:t>
            </a:r>
            <a:r>
              <a:rPr lang="ru-RU" sz="1600" dirty="0">
                <a:latin typeface="Bookman Old Style" pitchFamily="18" charset="0"/>
              </a:rPr>
              <a:t>);</a:t>
            </a:r>
          </a:p>
          <a:p>
            <a:r>
              <a:rPr lang="ru-RU" sz="1600" dirty="0" smtClean="0">
                <a:latin typeface="Bookman Old Style" pitchFamily="18" charset="0"/>
              </a:rPr>
              <a:t>занятие </a:t>
            </a:r>
            <a:r>
              <a:rPr lang="ru-RU" sz="1600" dirty="0">
                <a:latin typeface="Bookman Old Style" pitchFamily="18" charset="0"/>
              </a:rPr>
              <a:t>по методике </a:t>
            </a:r>
            <a:r>
              <a:rPr lang="ru-RU" sz="1600" dirty="0" err="1">
                <a:latin typeface="Bookman Old Style" pitchFamily="18" charset="0"/>
              </a:rPr>
              <a:t>Монтессори</a:t>
            </a:r>
            <a:r>
              <a:rPr lang="ru-RU" sz="1600" dirty="0">
                <a:latin typeface="Bookman Old Style" pitchFamily="18" charset="0"/>
              </a:rPr>
              <a:t>;</a:t>
            </a:r>
          </a:p>
          <a:p>
            <a:r>
              <a:rPr lang="ru-RU" sz="1600" dirty="0" smtClean="0">
                <a:latin typeface="Bookman Old Style" pitchFamily="18" charset="0"/>
              </a:rPr>
              <a:t>консультации </a:t>
            </a:r>
            <a:r>
              <a:rPr lang="ru-RU" sz="1600" dirty="0">
                <a:latin typeface="Bookman Old Style" pitchFamily="18" charset="0"/>
              </a:rPr>
              <a:t>специалистов: </a:t>
            </a:r>
          </a:p>
          <a:p>
            <a:r>
              <a:rPr lang="ru-RU" sz="1600" dirty="0">
                <a:latin typeface="Bookman Old Style" pitchFamily="18" charset="0"/>
              </a:rPr>
              <a:t>логопед, </a:t>
            </a:r>
          </a:p>
          <a:p>
            <a:r>
              <a:rPr lang="ru-RU" sz="1600" dirty="0">
                <a:latin typeface="Bookman Old Style" pitchFamily="18" charset="0"/>
              </a:rPr>
              <a:t>педагог-психолог,</a:t>
            </a:r>
          </a:p>
          <a:p>
            <a:r>
              <a:rPr lang="ru-RU" sz="1600" dirty="0">
                <a:latin typeface="Bookman Old Style" pitchFamily="18" charset="0"/>
              </a:rPr>
              <a:t>врач-невролог, </a:t>
            </a:r>
          </a:p>
          <a:p>
            <a:r>
              <a:rPr lang="ru-RU" sz="1600" dirty="0">
                <a:latin typeface="Bookman Old Style" pitchFamily="18" charset="0"/>
              </a:rPr>
              <a:t>врач-педиатр,</a:t>
            </a:r>
          </a:p>
          <a:p>
            <a:r>
              <a:rPr lang="ru-RU" sz="1600" dirty="0">
                <a:latin typeface="Bookman Old Style" pitchFamily="18" charset="0"/>
              </a:rPr>
              <a:t>инструктор по ЛФК,</a:t>
            </a:r>
          </a:p>
          <a:p>
            <a:r>
              <a:rPr lang="ru-RU" sz="1600" dirty="0">
                <a:latin typeface="Bookman Old Style" pitchFamily="18" charset="0"/>
              </a:rPr>
              <a:t>медицинская сестра по массажу,</a:t>
            </a:r>
          </a:p>
          <a:p>
            <a:r>
              <a:rPr lang="ru-RU" sz="1600" dirty="0" smtClean="0">
                <a:latin typeface="Bookman Old Style" pitchFamily="18" charset="0"/>
              </a:rPr>
              <a:t>юридическая </a:t>
            </a:r>
            <a:r>
              <a:rPr lang="ru-RU" sz="1600" dirty="0">
                <a:latin typeface="Bookman Old Style" pitchFamily="18" charset="0"/>
              </a:rPr>
              <a:t>помощь.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923431" cy="9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361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Times New Roman</vt:lpstr>
      <vt:lpstr>Тема Office</vt:lpstr>
      <vt:lpstr>СЛУЖБА РАННЕЙ ПОМОЩИ</vt:lpstr>
      <vt:lpstr>Презентация PowerPoint</vt:lpstr>
      <vt:lpstr>ЦЕЛЬ:</vt:lpstr>
      <vt:lpstr>Целевая группа</vt:lpstr>
      <vt:lpstr>Форма обслуживания </vt:lpstr>
      <vt:lpstr>Алгоритм оказания услуг</vt:lpstr>
      <vt:lpstr>ДОКУМЕНТЫ ДЛЯ ЗАЧИСЛЕНИЯ В СЛУЖБУ РАННЕЙ ПОМОЩИ</vt:lpstr>
      <vt:lpstr>Междисциплинарная команда</vt:lpstr>
      <vt:lpstr>Маршрут семьи в Службе</vt:lpstr>
      <vt:lpstr>Организация пространства </vt:lpstr>
      <vt:lpstr>Оборудование и развивающие материалы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СЛУЖБА РАННЕЙ ПОМОЩИ</dc:title>
  <dc:creator>User</dc:creator>
  <cp:lastModifiedBy>Малыхина Светлана Сергеевна</cp:lastModifiedBy>
  <cp:revision>25</cp:revision>
  <dcterms:created xsi:type="dcterms:W3CDTF">2018-12-05T08:11:59Z</dcterms:created>
  <dcterms:modified xsi:type="dcterms:W3CDTF">2019-02-18T08:15:02Z</dcterms:modified>
</cp:coreProperties>
</file>